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4" r:id="rId4"/>
    <p:sldId id="275" r:id="rId5"/>
    <p:sldId id="276" r:id="rId6"/>
    <p:sldId id="277" r:id="rId7"/>
    <p:sldId id="278" r:id="rId8"/>
    <p:sldId id="283" r:id="rId9"/>
    <p:sldId id="280" r:id="rId10"/>
    <p:sldId id="281" r:id="rId11"/>
    <p:sldId id="282" r:id="rId12"/>
    <p:sldId id="284" r:id="rId13"/>
    <p:sldId id="285" r:id="rId14"/>
    <p:sldId id="287" r:id="rId15"/>
    <p:sldId id="288" r:id="rId16"/>
    <p:sldId id="289" r:id="rId17"/>
    <p:sldId id="290" r:id="rId18"/>
    <p:sldId id="29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>
        <p:scale>
          <a:sx n="66" d="100"/>
          <a:sy n="66" d="100"/>
        </p:scale>
        <p:origin x="317" y="38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08/10/2023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gitale-schiene-deutschland.de/en/news/OSDaR23-multi-sensor-data-set-for-machine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Master’s thesis in Data Science</a:t>
            </a:r>
          </a:p>
          <a:p>
            <a:r>
              <a:rPr lang="en-GB" dirty="0"/>
              <a:t>Student: Attila Kovacs</a:t>
            </a:r>
          </a:p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Advisor: Lukas </a:t>
            </a:r>
            <a:r>
              <a:rPr lang="en-GB" dirty="0" err="1"/>
              <a:t>Rohatsch</a:t>
            </a:r>
            <a:r>
              <a:rPr lang="en-GB" dirty="0"/>
              <a:t> (FH </a:t>
            </a:r>
            <a:r>
              <a:rPr lang="en-GB" dirty="0" err="1"/>
              <a:t>Technikum</a:t>
            </a:r>
            <a:r>
              <a:rPr lang="en-GB" dirty="0"/>
              <a:t>)</a:t>
            </a:r>
          </a:p>
          <a:p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Advisor: Daniele </a:t>
            </a:r>
            <a:r>
              <a:rPr lang="en-GB" dirty="0" err="1"/>
              <a:t>Capriotti</a:t>
            </a:r>
            <a:r>
              <a:rPr lang="en-GB" dirty="0"/>
              <a:t> M2C Expert Control GmbH</a:t>
            </a:r>
          </a:p>
          <a:p>
            <a:r>
              <a:rPr lang="en-GB" dirty="0"/>
              <a:t>12.09.2023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4924E-9B5D-A436-2C2B-D911B317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303D0A-CCED-95CA-8128-13C38E3F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594" y="3731329"/>
            <a:ext cx="3246102" cy="2160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C66B2-2951-F0A0-E18C-F9D30C37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1453877"/>
            <a:ext cx="3456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19704-53E0-21B8-0091-9F80F99E1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3695427"/>
            <a:ext cx="345600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F00C4-C627-C9D5-D384-DEB2E4EE3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942" y="1505331"/>
            <a:ext cx="281715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5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EB4C-CC76-1690-DCBF-313DA9A2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Brightness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12D0-DD0E-603A-6AC1-7A101103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RGB </a:t>
            </a:r>
            <a:r>
              <a:rPr lang="de-DE" sz="2400" dirty="0" err="1"/>
              <a:t>images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darker</a:t>
            </a:r>
            <a:r>
              <a:rPr lang="de-DE" sz="2400" dirty="0"/>
              <a:t> </a:t>
            </a:r>
            <a:r>
              <a:rPr lang="de-DE" sz="2400" dirty="0" err="1"/>
              <a:t>thank</a:t>
            </a:r>
            <a:r>
              <a:rPr lang="de-DE" sz="2400" dirty="0"/>
              <a:t> high </a:t>
            </a:r>
            <a:r>
              <a:rPr lang="de-DE" sz="2400" dirty="0" err="1"/>
              <a:t>resolution</a:t>
            </a:r>
            <a:r>
              <a:rPr lang="de-DE" sz="2400" dirty="0"/>
              <a:t> </a:t>
            </a:r>
            <a:r>
              <a:rPr lang="de-DE" sz="2400" dirty="0" err="1"/>
              <a:t>images</a:t>
            </a:r>
            <a:r>
              <a:rPr lang="de-DE" sz="2400" dirty="0"/>
              <a:t> (not </a:t>
            </a:r>
            <a:r>
              <a:rPr lang="de-DE" sz="2400" dirty="0" err="1"/>
              <a:t>pixel</a:t>
            </a:r>
            <a:r>
              <a:rPr lang="de-DE" sz="2400" dirty="0"/>
              <a:t> </a:t>
            </a:r>
            <a:r>
              <a:rPr lang="de-DE" sz="2400" dirty="0" err="1"/>
              <a:t>related</a:t>
            </a:r>
            <a:r>
              <a:rPr lang="de-DE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5DE3E-B895-86A7-3251-F0D391F9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22" y="2489294"/>
            <a:ext cx="892495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CC50-193D-A585-EB05-C7A03BC3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Orientation of labels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D0E3-A940-685C-E154-FB7128817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7037E-7F5F-0DA0-C8AD-AAAB9B54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94" y="1552127"/>
            <a:ext cx="345501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E4C60-1CFD-E4C4-9E0B-16B68DBF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69" y="1552127"/>
            <a:ext cx="2827277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392BE-07F2-F5DF-73E9-A0C4A00CF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224" y="3932604"/>
            <a:ext cx="3455011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F46364-FB23-9088-9913-718A5B9AC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304" y="3932604"/>
            <a:ext cx="345501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5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8CF9-1EF1-91A7-2280-47022099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labels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B0C36-FEF5-0231-8C02-31BBE9BC5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1E0DB-BCD5-AE5A-272D-BDE8FD5C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313992"/>
            <a:ext cx="4606682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8ED15-DE6F-92DC-A5EA-9EF55C5F1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348880"/>
            <a:ext cx="460668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3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78B0B-B732-8CD2-8F1F-F33F73C7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 </a:t>
            </a:r>
            <a:r>
              <a:rPr lang="de-DE" dirty="0" err="1"/>
              <a:t>shape</a:t>
            </a:r>
            <a:r>
              <a:rPr lang="de-DE" dirty="0"/>
              <a:t> and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173D-D2BC-A088-9D0C-45C2EC1B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Bounding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orientation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00375-AA0E-7B65-45AB-AA1FFB819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2" y="2420888"/>
            <a:ext cx="11547096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56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Occulsion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visibility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9354E-4963-253C-0D9A-C129EF50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46" y="3127171"/>
            <a:ext cx="5568507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6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B18-B169-12EB-AC6A-0207CE5B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occulsion</a:t>
            </a:r>
            <a:r>
              <a:rPr lang="de-DE" dirty="0"/>
              <a:t> = 100%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541B-76A7-EA2A-0451-1C1B952C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visibility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3C29F-9072-D193-2CAC-3E02341E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754272"/>
            <a:ext cx="2827277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B306E-0F11-9FE1-14D4-434E92E0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2780928"/>
            <a:ext cx="3455011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55396-4B28-13DC-31A5-A3245002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482" y="2794784"/>
            <a:ext cx="326224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82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AC55-4087-29B2-8862-3C3F866B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Splitting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trail</a:t>
            </a:r>
            <a:r>
              <a:rPr lang="de-DE" dirty="0"/>
              <a:t>, </a:t>
            </a:r>
            <a:r>
              <a:rPr lang="de-DE" dirty="0" err="1"/>
              <a:t>validation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8D0AD-ED03-620A-1C5C-577CF74AF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Many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90060-58CA-4AD6-AFC8-56DE16A7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2348880"/>
            <a:ext cx="10080000" cy="1436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7E8CF-654D-1611-01D7-CF31A486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4001294"/>
            <a:ext cx="10080000" cy="144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617C-F60F-9910-5812-D7E0BE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FFDF-CEFA-1A16-F867-190582A9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Generate </a:t>
            </a:r>
            <a:r>
              <a:rPr lang="de-DE" dirty="0" err="1"/>
              <a:t>train</a:t>
            </a:r>
            <a:r>
              <a:rPr lang="de-DE" dirty="0"/>
              <a:t>, </a:t>
            </a:r>
            <a:r>
              <a:rPr lang="de-DE" dirty="0" err="1"/>
              <a:t>validation</a:t>
            </a:r>
            <a:r>
              <a:rPr lang="de-DE" dirty="0"/>
              <a:t>, and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split</a:t>
            </a:r>
            <a:endParaRPr lang="de-DE" dirty="0"/>
          </a:p>
          <a:p>
            <a:r>
              <a:rPr lang="de-DE" dirty="0"/>
              <a:t>Generate 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masks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r>
              <a:rPr lang="de-DE" dirty="0" err="1"/>
              <a:t>Establish</a:t>
            </a:r>
            <a:r>
              <a:rPr lang="de-DE" dirty="0"/>
              <a:t> </a:t>
            </a:r>
            <a:r>
              <a:rPr lang="de-DE" dirty="0" err="1"/>
              <a:t>baseline</a:t>
            </a:r>
            <a:endParaRPr lang="de-DE" dirty="0"/>
          </a:p>
          <a:p>
            <a:pPr lvl="1"/>
            <a:r>
              <a:rPr lang="de-DE" dirty="0"/>
              <a:t>Research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tresholding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  <a:p>
            <a:pPr lvl="1"/>
            <a:r>
              <a:rPr lang="de-DE" dirty="0"/>
              <a:t>Select and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  <a:p>
            <a:pPr lvl="1"/>
            <a:r>
              <a:rPr lang="de-DE" dirty="0"/>
              <a:t>Analyze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/>
              <a:t>Select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3340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73B3-052D-86FD-48C8-357E863D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E060-51B2-983C-2F87-7A6AFD8E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69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C2B1-E8E9-AB2A-BB52-420A6CCC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questions</a:t>
            </a:r>
            <a:endParaRPr lang="de-DE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F3BF-438C-AC16-CA0E-5E7B1150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Which modelling technique and which deep learning model can be applied to solve the rail detection problem?</a:t>
            </a:r>
          </a:p>
          <a:p>
            <a:r>
              <a:rPr lang="en-US" sz="2000" dirty="0"/>
              <a:t>How can the efficiency of standard, high-resolution, and infrared cameras be compared against each other; does a higher resolution result in a higher accuracy?</a:t>
            </a:r>
          </a:p>
          <a:p>
            <a:r>
              <a:rPr lang="en-US" sz="2000" dirty="0"/>
              <a:t>What is the trade-off between model accuracy and speed of providing predictions when applied to a video stream in real time?</a:t>
            </a:r>
          </a:p>
          <a:p>
            <a:r>
              <a:rPr lang="en-US" sz="2000" dirty="0"/>
              <a:t>How do deep learning models perform compared to gradient-based thresholding approaches in terms of, e.g., accuracy (share of correctly identified objects) or F1-score (mean of precision and recall)</a:t>
            </a:r>
            <a:endParaRPr lang="en-US" sz="1600" dirty="0">
              <a:sym typeface="Wingdings" panose="05000000000000000000" pitchFamily="2" charset="2"/>
            </a:endParaRP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554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Deutsch Bahn / Digitale Schiene Deutschland </a:t>
            </a:r>
            <a:br>
              <a:rPr lang="de-DE" sz="1600" dirty="0"/>
            </a:br>
            <a:r>
              <a:rPr lang="de-DE" sz="1600" dirty="0"/>
              <a:t>(</a:t>
            </a:r>
            <a:r>
              <a:rPr lang="de-DE" sz="1600" dirty="0">
                <a:hlinkClick r:id="rId2"/>
              </a:rPr>
              <a:t>https://digitale-schiene-deutschland.de/en/news/OSDaR23-multi-sensor-data-set-for-machine-learning</a:t>
            </a:r>
            <a:r>
              <a:rPr lang="de-DE" sz="1600" dirty="0"/>
              <a:t>).</a:t>
            </a:r>
          </a:p>
          <a:p>
            <a:r>
              <a:rPr lang="de-DE" sz="1600" dirty="0"/>
              <a:t>Images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generated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09.09.2021 and 15.09.2021</a:t>
            </a:r>
          </a:p>
          <a:p>
            <a:r>
              <a:rPr lang="de-DE" sz="1600" dirty="0"/>
              <a:t>Total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images</a:t>
            </a:r>
            <a:r>
              <a:rPr lang="de-DE" sz="1600" dirty="0"/>
              <a:t>: 13.952</a:t>
            </a:r>
          </a:p>
          <a:p>
            <a:r>
              <a:rPr lang="de-DE" sz="1600" dirty="0"/>
              <a:t>Sensors: 12MP RGB, 5MP RGB, IR </a:t>
            </a:r>
            <a:r>
              <a:rPr lang="de-DE" sz="1600" dirty="0" err="1"/>
              <a:t>cameras</a:t>
            </a:r>
            <a:r>
              <a:rPr lang="de-DE" sz="1600" dirty="0"/>
              <a:t>, </a:t>
            </a:r>
            <a:r>
              <a:rPr lang="de-DE" sz="1600" dirty="0" err="1"/>
              <a:t>lidar</a:t>
            </a:r>
            <a:r>
              <a:rPr lang="de-DE" sz="1600" dirty="0"/>
              <a:t>, </a:t>
            </a:r>
            <a:r>
              <a:rPr lang="de-DE" sz="1600" dirty="0" err="1"/>
              <a:t>radar</a:t>
            </a:r>
            <a:r>
              <a:rPr lang="de-DE" sz="1600" dirty="0"/>
              <a:t>, GPS, </a:t>
            </a:r>
            <a:r>
              <a:rPr lang="de-DE" sz="1600" dirty="0" err="1"/>
              <a:t>inertia</a:t>
            </a:r>
            <a:r>
              <a:rPr lang="de-DE" sz="1600" dirty="0"/>
              <a:t> </a:t>
            </a:r>
            <a:r>
              <a:rPr lang="de-DE" sz="1600" dirty="0" err="1"/>
              <a:t>sensor</a:t>
            </a:r>
            <a:endParaRPr lang="de-D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2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E4A-5986-C050-761B-E1A19D15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1DC4D-BEB6-317E-9F7F-81E8816A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Deutsch Bahn / Digitale Schiene Deutschland </a:t>
            </a:r>
            <a:br>
              <a:rPr lang="de-DE" sz="1600" dirty="0"/>
            </a:br>
            <a:r>
              <a:rPr lang="de-DE" sz="1600" dirty="0"/>
              <a:t>(</a:t>
            </a:r>
            <a:r>
              <a:rPr lang="de-DE" sz="1600" dirty="0">
                <a:hlinkClick r:id="rId2"/>
              </a:rPr>
              <a:t>https://digitale-schiene-deutschland.de/en/news/OSDaR23-multi-sensor-data-set-for-machine-learning</a:t>
            </a:r>
            <a:r>
              <a:rPr lang="de-DE" sz="1600" dirty="0"/>
              <a:t>).</a:t>
            </a:r>
          </a:p>
          <a:p>
            <a:r>
              <a:rPr lang="de-DE" sz="1600" dirty="0"/>
              <a:t>Images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generated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09.09.2021 and 15.09.2021</a:t>
            </a:r>
          </a:p>
          <a:p>
            <a:r>
              <a:rPr lang="de-DE" sz="1600" dirty="0"/>
              <a:t>Total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images</a:t>
            </a:r>
            <a:r>
              <a:rPr lang="de-DE" sz="1600" dirty="0"/>
              <a:t>: 13.952</a:t>
            </a:r>
          </a:p>
          <a:p>
            <a:r>
              <a:rPr lang="de-DE" sz="1600" dirty="0"/>
              <a:t>Sensors: </a:t>
            </a:r>
            <a:r>
              <a:rPr lang="de-DE" sz="1600" b="1" dirty="0">
                <a:solidFill>
                  <a:srgbClr val="FF0000"/>
                </a:solidFill>
              </a:rPr>
              <a:t>12MP RGB, 5MP RGB, IR </a:t>
            </a:r>
            <a:r>
              <a:rPr lang="de-DE" sz="1600" b="1" dirty="0" err="1">
                <a:solidFill>
                  <a:srgbClr val="FF0000"/>
                </a:solidFill>
              </a:rPr>
              <a:t>cameras</a:t>
            </a:r>
            <a:r>
              <a:rPr lang="de-DE" sz="1600" dirty="0"/>
              <a:t>, </a:t>
            </a:r>
            <a:r>
              <a:rPr lang="de-DE" sz="1600" dirty="0" err="1"/>
              <a:t>lidar</a:t>
            </a:r>
            <a:r>
              <a:rPr lang="de-DE" sz="1600" dirty="0"/>
              <a:t>, </a:t>
            </a:r>
            <a:r>
              <a:rPr lang="de-DE" sz="1600" dirty="0" err="1"/>
              <a:t>radar</a:t>
            </a:r>
            <a:r>
              <a:rPr lang="de-DE" sz="1600" dirty="0"/>
              <a:t>, GPS, </a:t>
            </a:r>
            <a:r>
              <a:rPr lang="de-DE" sz="1600" dirty="0" err="1"/>
              <a:t>inertia</a:t>
            </a:r>
            <a:r>
              <a:rPr lang="de-DE" sz="1600" dirty="0"/>
              <a:t> </a:t>
            </a:r>
            <a:r>
              <a:rPr lang="de-DE" sz="1600" dirty="0" err="1"/>
              <a:t>sensor</a:t>
            </a:r>
            <a:endParaRPr lang="de-D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FC7B2-3931-7E83-8192-AE09AD70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01008"/>
            <a:ext cx="3888432" cy="28648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401377-562E-DC1A-E6E6-C09409CDF458}"/>
              </a:ext>
            </a:extLst>
          </p:cNvPr>
          <p:cNvCxnSpPr>
            <a:cxnSpLocks/>
          </p:cNvCxnSpPr>
          <p:nvPr/>
        </p:nvCxnSpPr>
        <p:spPr>
          <a:xfrm>
            <a:off x="3359696" y="3789040"/>
            <a:ext cx="576064" cy="1440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9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Relevant </a:t>
            </a:r>
            <a:r>
              <a:rPr lang="de-DE" dirty="0" err="1"/>
              <a:t>dataset</a:t>
            </a:r>
            <a:r>
              <a:rPr lang="de-DE" dirty="0"/>
              <a:t> (7.421 </a:t>
            </a:r>
            <a:r>
              <a:rPr lang="de-DE" dirty="0" err="1"/>
              <a:t>images</a:t>
            </a:r>
            <a:r>
              <a:rPr lang="de-DE" dirty="0"/>
              <a:t>, 27.386 </a:t>
            </a:r>
            <a:r>
              <a:rPr lang="de-DE" dirty="0" err="1"/>
              <a:t>labels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Most </a:t>
            </a:r>
            <a:r>
              <a:rPr lang="de-DE" sz="2400" dirty="0" err="1"/>
              <a:t>images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forward</a:t>
            </a:r>
            <a:r>
              <a:rPr lang="de-DE" sz="2400" dirty="0"/>
              <a:t> </a:t>
            </a:r>
            <a:r>
              <a:rPr lang="de-DE" sz="2400" dirty="0" err="1"/>
              <a:t>facing</a:t>
            </a:r>
            <a:r>
              <a:rPr lang="de-DE" sz="2400" dirty="0"/>
              <a:t> </a:t>
            </a:r>
            <a:r>
              <a:rPr lang="de-DE" sz="2400" dirty="0" err="1"/>
              <a:t>cameras</a:t>
            </a:r>
            <a:endParaRPr lang="de-DE" sz="2400" dirty="0"/>
          </a:p>
          <a:p>
            <a:r>
              <a:rPr lang="de-DE" sz="2400" dirty="0"/>
              <a:t>The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labels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image</a:t>
            </a:r>
            <a:r>
              <a:rPr lang="de-DE" sz="2400" dirty="0"/>
              <a:t> </a:t>
            </a:r>
            <a:r>
              <a:rPr lang="de-DE" sz="2400" dirty="0" err="1"/>
              <a:t>depends</a:t>
            </a:r>
            <a:r>
              <a:rPr lang="de-DE" sz="2400" dirty="0"/>
              <a:t> on </a:t>
            </a:r>
            <a:r>
              <a:rPr lang="de-DE" sz="2400" dirty="0" err="1"/>
              <a:t>camera</a:t>
            </a:r>
            <a:r>
              <a:rPr lang="de-DE" sz="2400" dirty="0"/>
              <a:t> </a:t>
            </a:r>
            <a:r>
              <a:rPr lang="de-DE" sz="2400" dirty="0" err="1"/>
              <a:t>orientation</a:t>
            </a:r>
            <a:r>
              <a:rPr lang="de-DE" sz="2400" dirty="0"/>
              <a:t> and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47E64-00F3-A97A-9D8C-9DAE7AFC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24944"/>
            <a:ext cx="4155602" cy="30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2A5D2-F674-83B7-12AD-7C2D3196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0" y="2924944"/>
            <a:ext cx="4168376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7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7C67-0C6D-E58E-670F-6209B4DE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Aspect</a:t>
            </a:r>
            <a:r>
              <a:rPr lang="de-DE" dirty="0"/>
              <a:t> </a:t>
            </a:r>
            <a:r>
              <a:rPr lang="de-DE" dirty="0" err="1"/>
              <a:t>ratios</a:t>
            </a:r>
            <a:r>
              <a:rPr lang="de-DE" dirty="0"/>
              <a:t> (= </a:t>
            </a:r>
            <a:r>
              <a:rPr lang="de-DE" dirty="0" err="1"/>
              <a:t>width</a:t>
            </a:r>
            <a:r>
              <a:rPr lang="de-DE" dirty="0"/>
              <a:t> / </a:t>
            </a:r>
            <a:r>
              <a:rPr lang="de-DE" dirty="0" err="1"/>
              <a:t>height</a:t>
            </a:r>
            <a:r>
              <a:rPr lang="de-D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780E0-52DB-AEF5-13CF-0F6F1AE2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All </a:t>
            </a:r>
            <a:r>
              <a:rPr lang="de-DE" sz="2400" dirty="0" err="1"/>
              <a:t>images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generated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three</a:t>
            </a:r>
            <a:r>
              <a:rPr lang="de-DE" sz="2400" dirty="0"/>
              <a:t> </a:t>
            </a:r>
            <a:r>
              <a:rPr lang="de-DE" sz="2400" dirty="0" err="1"/>
              <a:t>camera</a:t>
            </a:r>
            <a:r>
              <a:rPr lang="de-DE" sz="2400" dirty="0"/>
              <a:t> </a:t>
            </a:r>
            <a:r>
              <a:rPr lang="de-DE" sz="2400" dirty="0" err="1"/>
              <a:t>types</a:t>
            </a:r>
            <a:endParaRPr lang="de-DE" sz="2400" dirty="0"/>
          </a:p>
          <a:p>
            <a:r>
              <a:rPr lang="de-DE" sz="2400" dirty="0"/>
              <a:t>Double check </a:t>
            </a:r>
            <a:r>
              <a:rPr lang="de-DE" sz="2400" dirty="0" err="1"/>
              <a:t>whether</a:t>
            </a:r>
            <a:r>
              <a:rPr lang="de-DE" sz="2400" dirty="0"/>
              <a:t> </a:t>
            </a: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other</a:t>
            </a:r>
            <a:r>
              <a:rPr lang="de-DE" sz="2400" dirty="0"/>
              <a:t> </a:t>
            </a:r>
            <a:r>
              <a:rPr lang="de-DE" sz="2400" dirty="0" err="1"/>
              <a:t>images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endParaRPr lang="de-DE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7DFF5-93DB-0D03-F24C-3648D3FB4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59" y="2924944"/>
            <a:ext cx="3561032" cy="30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3CD1-7343-6245-CE81-D0A9629D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11" y="2924944"/>
            <a:ext cx="415560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6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5994-9623-A02F-E131-FE4F5D69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Labels per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C79-D6CA-1D8C-5F2D-25302A4F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Most </a:t>
            </a:r>
            <a:r>
              <a:rPr lang="de-DE" sz="2400" dirty="0" err="1"/>
              <a:t>tracks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labelled</a:t>
            </a:r>
            <a:r>
              <a:rPr lang="de-DE" sz="2400" dirty="0"/>
              <a:t> in </a:t>
            </a:r>
            <a:r>
              <a:rPr lang="de-DE" sz="2400" dirty="0" err="1"/>
              <a:t>pairs</a:t>
            </a:r>
            <a:endParaRPr lang="de-DE" sz="2400" dirty="0"/>
          </a:p>
          <a:p>
            <a:r>
              <a:rPr lang="de-DE" sz="2400" dirty="0" err="1"/>
              <a:t>However</a:t>
            </a:r>
            <a:r>
              <a:rPr lang="de-DE" sz="2400" dirty="0"/>
              <a:t>, </a:t>
            </a: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also a </a:t>
            </a:r>
            <a:r>
              <a:rPr lang="de-DE" sz="2400" dirty="0" err="1"/>
              <a:t>small</a:t>
            </a:r>
            <a:r>
              <a:rPr lang="de-DE" sz="2400" dirty="0"/>
              <a:t>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images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uneven</a:t>
            </a:r>
            <a:r>
              <a:rPr lang="de-DE" sz="2400" dirty="0"/>
              <a:t>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tracks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9E96E-FF27-89EF-4BE9-B965B20C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924944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A5F0-6A41-C672-5E26-491DB14F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99EA-8973-F0E1-FEA3-18DE91D5D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Hamburg</a:t>
            </a:r>
          </a:p>
        </p:txBody>
      </p:sp>
      <p:pic>
        <p:nvPicPr>
          <p:cNvPr id="4" name="Content Placeholder 4" descr="A map with blue dots">
            <a:extLst>
              <a:ext uri="{FF2B5EF4-FFF2-40B4-BE49-F238E27FC236}">
                <a16:creationId xmlns:a16="http://schemas.microsoft.com/office/drawing/2014/main" id="{D68F8FE8-680A-F707-85B3-CA17F618A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71" y="2564904"/>
            <a:ext cx="3600400" cy="3600400"/>
          </a:xfrm>
          <a:prstGeom prst="rect">
            <a:avLst/>
          </a:prstGeom>
        </p:spPr>
      </p:pic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6F76009C-908D-43B9-1EA9-EE1795D86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67" y="2848592"/>
            <a:ext cx="2502129" cy="250212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22EDFA-C941-7E89-A60F-6165B551C297}"/>
              </a:ext>
            </a:extLst>
          </p:cNvPr>
          <p:cNvSpPr/>
          <p:nvPr/>
        </p:nvSpPr>
        <p:spPr>
          <a:xfrm>
            <a:off x="3612187" y="4001294"/>
            <a:ext cx="181127" cy="238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DA3E5B-AD06-A279-699D-AD7D143DE40E}"/>
              </a:ext>
            </a:extLst>
          </p:cNvPr>
          <p:cNvCxnSpPr>
            <a:cxnSpLocks/>
          </p:cNvCxnSpPr>
          <p:nvPr/>
        </p:nvCxnSpPr>
        <p:spPr>
          <a:xfrm flipV="1">
            <a:off x="3791744" y="2826097"/>
            <a:ext cx="4266623" cy="11751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B3545-78C3-B748-3190-D5C9ABB4FEE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702751" y="4239618"/>
            <a:ext cx="4355616" cy="11335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23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30DD-9852-1143-D251-175913AD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29C0-9A67-0B71-4A7E-73D235B8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8 AM and 5 PM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D6027-D603-7C6F-81B8-25D116A6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05" y="2636912"/>
            <a:ext cx="7991543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0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Multi-sensor rail track detection in automatic train operations</vt:lpstr>
      <vt:lpstr>Research questions</vt:lpstr>
      <vt:lpstr>Data source</vt:lpstr>
      <vt:lpstr>Data source</vt:lpstr>
      <vt:lpstr>Relevant dataset (7.421 images, 27.386 labels) </vt:lpstr>
      <vt:lpstr>Aspect ratios (= width / height)</vt:lpstr>
      <vt:lpstr>Labels per image</vt:lpstr>
      <vt:lpstr>Location of images</vt:lpstr>
      <vt:lpstr>Time of images</vt:lpstr>
      <vt:lpstr>Some examples of labeled images</vt:lpstr>
      <vt:lpstr>Brightness of images</vt:lpstr>
      <vt:lpstr>Orientation of labels</vt:lpstr>
      <vt:lpstr>Size of labels</vt:lpstr>
      <vt:lpstr>Histogram of bounding box shape and size</vt:lpstr>
      <vt:lpstr>Occulsion</vt:lpstr>
      <vt:lpstr>Examples of occulsion = 100%</vt:lpstr>
      <vt:lpstr>Splitting into trail, validation and test set</vt:lpstr>
      <vt:lpstr>Next steps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47</cp:revision>
  <dcterms:created xsi:type="dcterms:W3CDTF">2019-03-28T08:56:36Z</dcterms:created>
  <dcterms:modified xsi:type="dcterms:W3CDTF">2023-10-08T07:22:43Z</dcterms:modified>
</cp:coreProperties>
</file>